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79" r:id="rId4"/>
    <p:sldId id="260" r:id="rId5"/>
    <p:sldId id="309" r:id="rId6"/>
    <p:sldId id="310" r:id="rId7"/>
    <p:sldId id="262" r:id="rId8"/>
    <p:sldId id="265" r:id="rId9"/>
    <p:sldId id="267" r:id="rId10"/>
    <p:sldId id="261" r:id="rId11"/>
    <p:sldId id="299" r:id="rId12"/>
    <p:sldId id="300" r:id="rId13"/>
    <p:sldId id="301" r:id="rId14"/>
    <p:sldId id="257" r:id="rId15"/>
    <p:sldId id="276" r:id="rId16"/>
    <p:sldId id="277" r:id="rId17"/>
    <p:sldId id="296" r:id="rId18"/>
    <p:sldId id="278" r:id="rId19"/>
    <p:sldId id="305" r:id="rId20"/>
    <p:sldId id="306" r:id="rId21"/>
    <p:sldId id="263" r:id="rId22"/>
    <p:sldId id="258" r:id="rId23"/>
    <p:sldId id="268" r:id="rId24"/>
    <p:sldId id="269" r:id="rId25"/>
    <p:sldId id="270" r:id="rId26"/>
    <p:sldId id="271" r:id="rId27"/>
    <p:sldId id="272" r:id="rId28"/>
    <p:sldId id="273" r:id="rId29"/>
    <p:sldId id="274" r:id="rId30"/>
    <p:sldId id="275" r:id="rId31"/>
    <p:sldId id="281" r:id="rId32"/>
    <p:sldId id="282" r:id="rId33"/>
    <p:sldId id="283" r:id="rId34"/>
    <p:sldId id="284" r:id="rId35"/>
    <p:sldId id="285" r:id="rId36"/>
    <p:sldId id="294" r:id="rId37"/>
    <p:sldId id="286" r:id="rId38"/>
    <p:sldId id="287" r:id="rId39"/>
    <p:sldId id="295" r:id="rId40"/>
    <p:sldId id="288" r:id="rId41"/>
    <p:sldId id="289" r:id="rId42"/>
    <p:sldId id="290" r:id="rId43"/>
    <p:sldId id="291" r:id="rId44"/>
    <p:sldId id="292" r:id="rId45"/>
    <p:sldId id="293" r:id="rId46"/>
    <p:sldId id="297" r:id="rId47"/>
    <p:sldId id="302" r:id="rId48"/>
    <p:sldId id="308" r:id="rId49"/>
    <p:sldId id="303" r:id="rId50"/>
    <p:sldId id="307"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9" d="100"/>
          <a:sy n="139" d="100"/>
        </p:scale>
        <p:origin x="-157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42793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278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416459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566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B1A7C98-9BC9-074F-923E-FA19670D18A4}"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26150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B1A7C98-9BC9-074F-923E-FA19670D18A4}"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39347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B1A7C98-9BC9-074F-923E-FA19670D18A4}" type="datetimeFigureOut">
              <a:rPr lang="en-US" smtClean="0"/>
              <a:t>9/1/20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193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B1A7C98-9BC9-074F-923E-FA19670D18A4}" type="datetimeFigureOut">
              <a:rPr lang="en-US" smtClean="0"/>
              <a:t>9/1/20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348510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A7C98-9BC9-074F-923E-FA19670D18A4}" type="datetimeFigureOut">
              <a:rPr lang="en-US" smtClean="0"/>
              <a:t>9/1/20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075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83085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1152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A7C98-9BC9-074F-923E-FA19670D18A4}" type="datetimeFigureOut">
              <a:rPr lang="en-US" smtClean="0"/>
              <a:t>9/1/20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652A9-7385-D247-9818-84A740F856BC}" type="slidenum">
              <a:rPr lang="en-US" smtClean="0"/>
              <a:t>‹#›</a:t>
            </a:fld>
            <a:endParaRPr lang="en-US"/>
          </a:p>
        </p:txBody>
      </p:sp>
    </p:spTree>
    <p:extLst>
      <p:ext uri="{BB962C8B-B14F-4D97-AF65-F5344CB8AC3E}">
        <p14:creationId xmlns:p14="http://schemas.microsoft.com/office/powerpoint/2010/main" val="45420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gpy/foconnect/tree/HongKo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nta/awesome-python"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a:t>
            </a:r>
            <a:endParaRPr lang="en-US" dirty="0"/>
          </a:p>
        </p:txBody>
      </p:sp>
      <p:sp>
        <p:nvSpPr>
          <p:cNvPr id="3" name="Subtitle 2"/>
          <p:cNvSpPr>
            <a:spLocks noGrp="1"/>
          </p:cNvSpPr>
          <p:nvPr>
            <p:ph type="subTitle" idx="1"/>
          </p:nvPr>
        </p:nvSpPr>
        <p:spPr/>
        <p:txBody>
          <a:bodyPr/>
          <a:lstStyle/>
          <a:p>
            <a:r>
              <a:rPr lang="en-US" dirty="0" smtClean="0"/>
              <a:t>FO-Technology</a:t>
            </a:r>
          </a:p>
          <a:p>
            <a:r>
              <a:rPr lang="en-US" dirty="0" smtClean="0"/>
              <a:t>Session 1</a:t>
            </a:r>
            <a:endParaRPr lang="en-US" dirty="0"/>
          </a:p>
        </p:txBody>
      </p:sp>
      <p:pic>
        <p:nvPicPr>
          <p:cNvPr id="4" name="Picture 3"/>
          <p:cNvPicPr>
            <a:picLocks noChangeAspect="1"/>
          </p:cNvPicPr>
          <p:nvPr/>
        </p:nvPicPr>
        <p:blipFill>
          <a:blip r:embed="rId2"/>
          <a:stretch>
            <a:fillRect/>
          </a:stretch>
        </p:blipFill>
        <p:spPr>
          <a:xfrm>
            <a:off x="3632878" y="681546"/>
            <a:ext cx="1762442" cy="1448879"/>
          </a:xfrm>
          <a:prstGeom prst="rect">
            <a:avLst/>
          </a:prstGeom>
        </p:spPr>
      </p:pic>
    </p:spTree>
    <p:extLst>
      <p:ext uri="{BB962C8B-B14F-4D97-AF65-F5344CB8AC3E}">
        <p14:creationId xmlns:p14="http://schemas.microsoft.com/office/powerpoint/2010/main" val="234158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7366" y="1349731"/>
            <a:ext cx="8149673" cy="4771648"/>
          </a:xfrm>
          <a:prstGeom prst="rect">
            <a:avLst/>
          </a:prstGeom>
        </p:spPr>
      </p:pic>
      <p:sp>
        <p:nvSpPr>
          <p:cNvPr id="6" name="Title 1"/>
          <p:cNvSpPr>
            <a:spLocks noGrp="1"/>
          </p:cNvSpPr>
          <p:nvPr>
            <p:ph type="title"/>
          </p:nvPr>
        </p:nvSpPr>
        <p:spPr>
          <a:xfrm>
            <a:off x="457200" y="274638"/>
            <a:ext cx="8229600" cy="1143000"/>
          </a:xfrm>
        </p:spPr>
        <p:txBody>
          <a:bodyPr>
            <a:normAutofit/>
          </a:bodyPr>
          <a:lstStyle/>
          <a:p>
            <a:r>
              <a:rPr lang="en-US" sz="3200" dirty="0" smtClean="0"/>
              <a:t>VS Code - IDE</a:t>
            </a:r>
            <a:endParaRPr lang="en-US" sz="3200" dirty="0"/>
          </a:p>
        </p:txBody>
      </p:sp>
    </p:spTree>
    <p:extLst>
      <p:ext uri="{BB962C8B-B14F-4D97-AF65-F5344CB8AC3E}">
        <p14:creationId xmlns:p14="http://schemas.microsoft.com/office/powerpoint/2010/main" val="37434745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922852" y="1699600"/>
            <a:ext cx="7585016" cy="3197503"/>
          </a:xfrm>
          <a:prstGeom prst="rect">
            <a:avLst/>
          </a:prstGeom>
        </p:spPr>
      </p:pic>
    </p:spTree>
    <p:extLst>
      <p:ext uri="{BB962C8B-B14F-4D97-AF65-F5344CB8AC3E}">
        <p14:creationId xmlns:p14="http://schemas.microsoft.com/office/powerpoint/2010/main" val="7267484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4" name="Picture 3"/>
          <p:cNvPicPr>
            <a:picLocks noChangeAspect="1"/>
          </p:cNvPicPr>
          <p:nvPr/>
        </p:nvPicPr>
        <p:blipFill>
          <a:blip r:embed="rId2"/>
          <a:stretch>
            <a:fillRect/>
          </a:stretch>
        </p:blipFill>
        <p:spPr>
          <a:xfrm>
            <a:off x="758384" y="1708737"/>
            <a:ext cx="7628360" cy="3215775"/>
          </a:xfrm>
          <a:prstGeom prst="rect">
            <a:avLst/>
          </a:prstGeom>
        </p:spPr>
      </p:pic>
    </p:spTree>
    <p:extLst>
      <p:ext uri="{BB962C8B-B14F-4D97-AF65-F5344CB8AC3E}">
        <p14:creationId xmlns:p14="http://schemas.microsoft.com/office/powerpoint/2010/main" val="3601571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457200" y="1335128"/>
            <a:ext cx="7784849" cy="4376457"/>
          </a:xfrm>
          <a:prstGeom prst="rect">
            <a:avLst/>
          </a:prstGeom>
        </p:spPr>
      </p:pic>
    </p:spTree>
    <p:extLst>
      <p:ext uri="{BB962C8B-B14F-4D97-AF65-F5344CB8AC3E}">
        <p14:creationId xmlns:p14="http://schemas.microsoft.com/office/powerpoint/2010/main" val="540365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8383" y="952764"/>
            <a:ext cx="7829081" cy="4739204"/>
          </a:xfrm>
          <a:prstGeom prst="rect">
            <a:avLst/>
          </a:prstGeom>
        </p:spPr>
      </p:pic>
    </p:spTree>
    <p:extLst>
      <p:ext uri="{BB962C8B-B14F-4D97-AF65-F5344CB8AC3E}">
        <p14:creationId xmlns:p14="http://schemas.microsoft.com/office/powerpoint/2010/main" val="2875867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409859"/>
            <a:ext cx="7492461" cy="5560504"/>
          </a:xfrm>
          <a:prstGeom prst="rect">
            <a:avLst/>
          </a:prstGeom>
        </p:spPr>
      </p:pic>
    </p:spTree>
    <p:extLst>
      <p:ext uri="{BB962C8B-B14F-4D97-AF65-F5344CB8AC3E}">
        <p14:creationId xmlns:p14="http://schemas.microsoft.com/office/powerpoint/2010/main" val="190272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286" y="1325993"/>
            <a:ext cx="7372950" cy="4155840"/>
          </a:xfrm>
          <a:prstGeom prst="rect">
            <a:avLst/>
          </a:prstGeom>
        </p:spPr>
      </p:pic>
    </p:spTree>
    <p:extLst>
      <p:ext uri="{BB962C8B-B14F-4D97-AF65-F5344CB8AC3E}">
        <p14:creationId xmlns:p14="http://schemas.microsoft.com/office/powerpoint/2010/main" val="48368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1093946"/>
            <a:ext cx="8069409" cy="4378749"/>
          </a:xfrm>
          <a:prstGeom prst="rect">
            <a:avLst/>
          </a:prstGeom>
        </p:spPr>
      </p:pic>
    </p:spTree>
    <p:extLst>
      <p:ext uri="{BB962C8B-B14F-4D97-AF65-F5344CB8AC3E}">
        <p14:creationId xmlns:p14="http://schemas.microsoft.com/office/powerpoint/2010/main" val="342291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3206" y="1460500"/>
            <a:ext cx="7604993" cy="3272148"/>
          </a:xfrm>
          <a:prstGeom prst="rect">
            <a:avLst/>
          </a:prstGeom>
        </p:spPr>
      </p:pic>
    </p:spTree>
    <p:extLst>
      <p:ext uri="{BB962C8B-B14F-4D97-AF65-F5344CB8AC3E}">
        <p14:creationId xmlns:p14="http://schemas.microsoft.com/office/powerpoint/2010/main" val="249310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127996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About the team</a:t>
            </a:r>
            <a:endParaRPr lang="en-US" sz="3200" dirty="0"/>
          </a:p>
        </p:txBody>
      </p:sp>
      <p:sp>
        <p:nvSpPr>
          <p:cNvPr id="3" name="Content Placeholder 2"/>
          <p:cNvSpPr>
            <a:spLocks noGrp="1"/>
          </p:cNvSpPr>
          <p:nvPr>
            <p:ph idx="1"/>
          </p:nvPr>
        </p:nvSpPr>
        <p:spPr>
          <a:xfrm>
            <a:off x="457200" y="1600201"/>
            <a:ext cx="7300238" cy="3598404"/>
          </a:xfrm>
        </p:spPr>
        <p:txBody>
          <a:bodyPr/>
          <a:lstStyle/>
          <a:p>
            <a:r>
              <a:rPr lang="en-US" sz="2000" dirty="0" smtClean="0"/>
              <a:t>Can Lu</a:t>
            </a:r>
          </a:p>
          <a:p>
            <a:r>
              <a:rPr lang="en-US" sz="2000" dirty="0" smtClean="0"/>
              <a:t>Ivan Yu</a:t>
            </a:r>
          </a:p>
          <a:p>
            <a:r>
              <a:rPr lang="en-US" sz="2000" dirty="0" smtClean="0"/>
              <a:t>Karen Lobo</a:t>
            </a:r>
          </a:p>
          <a:p>
            <a:r>
              <a:rPr lang="en-US" sz="2000" dirty="0" smtClean="0"/>
              <a:t>Pengfei Shan</a:t>
            </a:r>
          </a:p>
          <a:p>
            <a:r>
              <a:rPr lang="en-US" sz="2000" dirty="0" smtClean="0"/>
              <a:t>Qiaona Hong</a:t>
            </a:r>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984686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Swap values of 2 variables?</a:t>
            </a:r>
            <a:endParaRPr lang="en-US" sz="3200" dirty="0"/>
          </a:p>
        </p:txBody>
      </p:sp>
      <p:pic>
        <p:nvPicPr>
          <p:cNvPr id="4" name="Picture 3"/>
          <p:cNvPicPr>
            <a:picLocks noChangeAspect="1"/>
          </p:cNvPicPr>
          <p:nvPr/>
        </p:nvPicPr>
        <p:blipFill>
          <a:blip r:embed="rId2"/>
          <a:stretch>
            <a:fillRect/>
          </a:stretch>
        </p:blipFill>
        <p:spPr>
          <a:xfrm>
            <a:off x="1750128" y="2602855"/>
            <a:ext cx="5448300" cy="1968500"/>
          </a:xfrm>
          <a:prstGeom prst="rect">
            <a:avLst/>
          </a:prstGeom>
        </p:spPr>
      </p:pic>
    </p:spTree>
    <p:extLst>
      <p:ext uri="{BB962C8B-B14F-4D97-AF65-F5344CB8AC3E}">
        <p14:creationId xmlns:p14="http://schemas.microsoft.com/office/powerpoint/2010/main" val="314523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a List?</a:t>
            </a:r>
            <a:endParaRPr lang="en-US" sz="3200" dirty="0"/>
          </a:p>
        </p:txBody>
      </p:sp>
      <p:sp>
        <p:nvSpPr>
          <p:cNvPr id="3" name="Content Placeholder 2"/>
          <p:cNvSpPr>
            <a:spLocks noGrp="1"/>
          </p:cNvSpPr>
          <p:nvPr>
            <p:ph idx="1"/>
          </p:nvPr>
        </p:nvSpPr>
        <p:spPr>
          <a:xfrm>
            <a:off x="457200" y="1600200"/>
            <a:ext cx="8229600" cy="4237951"/>
          </a:xfrm>
        </p:spPr>
        <p:txBody>
          <a:bodyPr/>
          <a:lstStyle/>
          <a:p>
            <a:r>
              <a:rPr lang="en-US" sz="2800" dirty="0" smtClean="0">
                <a:solidFill>
                  <a:srgbClr val="00FF00"/>
                </a:solidFill>
              </a:rPr>
              <a:t>A </a:t>
            </a:r>
            <a:r>
              <a:rPr lang="en-US" sz="2800" dirty="0" smtClean="0">
                <a:solidFill>
                  <a:srgbClr val="FF7F00"/>
                </a:solidFill>
              </a:rPr>
              <a:t>List</a:t>
            </a:r>
            <a:r>
              <a:rPr lang="en-US" sz="2800" dirty="0" smtClean="0">
                <a:solidFill>
                  <a:srgbClr val="00FF00"/>
                </a:solidFill>
              </a:rPr>
              <a:t> is a kind of </a:t>
            </a:r>
            <a:r>
              <a:rPr lang="en-US" sz="2800" dirty="0" smtClean="0">
                <a:solidFill>
                  <a:srgbClr val="FF00FF"/>
                </a:solidFill>
              </a:rPr>
              <a:t>Collection</a:t>
            </a:r>
          </a:p>
          <a:p>
            <a:r>
              <a:rPr lang="en-US" sz="2800" dirty="0" smtClean="0"/>
              <a:t>A </a:t>
            </a:r>
            <a:r>
              <a:rPr lang="en-US" sz="2800" dirty="0" smtClean="0">
                <a:solidFill>
                  <a:srgbClr val="FF00FF"/>
                </a:solidFill>
              </a:rPr>
              <a:t>collection</a:t>
            </a:r>
            <a:r>
              <a:rPr lang="en-US" sz="2800" dirty="0" smtClean="0"/>
              <a:t> allows us to put many values in a single </a:t>
            </a:r>
            <a:r>
              <a:rPr lang="ja-JP" altLang="en-US" sz="2800" dirty="0" smtClean="0">
                <a:latin typeface="Arial"/>
              </a:rPr>
              <a:t>“</a:t>
            </a:r>
            <a:r>
              <a:rPr lang="en-US" sz="2800" dirty="0" smtClean="0">
                <a:solidFill>
                  <a:srgbClr val="00FF00"/>
                </a:solidFill>
              </a:rPr>
              <a:t>variable</a:t>
            </a:r>
            <a:r>
              <a:rPr lang="ja-JP" altLang="en-US" sz="2800" dirty="0" smtClean="0">
                <a:latin typeface="Arial"/>
              </a:rPr>
              <a:t>”</a:t>
            </a:r>
          </a:p>
          <a:p>
            <a:r>
              <a:rPr lang="en-US" sz="2800" dirty="0"/>
              <a:t>A </a:t>
            </a:r>
            <a:r>
              <a:rPr lang="en-US" sz="2800" dirty="0">
                <a:solidFill>
                  <a:srgbClr val="FF7F00"/>
                </a:solidFill>
              </a:rPr>
              <a:t>list</a:t>
            </a:r>
            <a:r>
              <a:rPr lang="en-US" sz="2800" dirty="0"/>
              <a:t> element can be any Python object - even </a:t>
            </a:r>
            <a:r>
              <a:rPr lang="en-US" sz="2800" dirty="0">
                <a:solidFill>
                  <a:srgbClr val="00FFFF"/>
                </a:solidFill>
              </a:rPr>
              <a:t>another </a:t>
            </a:r>
            <a:r>
              <a:rPr lang="en-US" sz="2800" dirty="0" smtClean="0">
                <a:solidFill>
                  <a:srgbClr val="00FFFF"/>
                </a:solidFill>
              </a:rPr>
              <a:t>list</a:t>
            </a:r>
          </a:p>
          <a:p>
            <a:r>
              <a:rPr lang="en-US" sz="2800" dirty="0"/>
              <a:t>A </a:t>
            </a:r>
            <a:r>
              <a:rPr lang="en-US" sz="2800" dirty="0">
                <a:solidFill>
                  <a:srgbClr val="FF7F00"/>
                </a:solidFill>
              </a:rPr>
              <a:t>list</a:t>
            </a:r>
            <a:r>
              <a:rPr lang="en-US" sz="2800" dirty="0"/>
              <a:t> can be empty</a:t>
            </a:r>
          </a:p>
          <a:p>
            <a:endParaRPr lang="en-US" sz="2800" dirty="0"/>
          </a:p>
          <a:p>
            <a:endParaRPr lang="en-US" dirty="0" smtClean="0"/>
          </a:p>
          <a:p>
            <a:endParaRPr lang="en-US" dirty="0"/>
          </a:p>
        </p:txBody>
      </p:sp>
    </p:spTree>
    <p:extLst>
      <p:ext uri="{BB962C8B-B14F-4D97-AF65-F5344CB8AC3E}">
        <p14:creationId xmlns:p14="http://schemas.microsoft.com/office/powerpoint/2010/main" val="262228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1017" y="1066801"/>
            <a:ext cx="8716838" cy="4499376"/>
          </a:xfrm>
          <a:prstGeom prst="rect">
            <a:avLst/>
          </a:prstGeom>
        </p:spPr>
      </p:pic>
    </p:spTree>
    <p:extLst>
      <p:ext uri="{BB962C8B-B14F-4D97-AF65-F5344CB8AC3E}">
        <p14:creationId xmlns:p14="http://schemas.microsoft.com/office/powerpoint/2010/main" val="4186916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8583" y="1237932"/>
            <a:ext cx="8524954" cy="3750535"/>
          </a:xfrm>
          <a:prstGeom prst="rect">
            <a:avLst/>
          </a:prstGeom>
        </p:spPr>
      </p:pic>
    </p:spTree>
    <p:extLst>
      <p:ext uri="{BB962C8B-B14F-4D97-AF65-F5344CB8AC3E}">
        <p14:creationId xmlns:p14="http://schemas.microsoft.com/office/powerpoint/2010/main" val="282255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172" y="1060773"/>
            <a:ext cx="8360490" cy="4169331"/>
          </a:xfrm>
          <a:prstGeom prst="rect">
            <a:avLst/>
          </a:prstGeom>
        </p:spPr>
      </p:pic>
    </p:spTree>
    <p:extLst>
      <p:ext uri="{BB962C8B-B14F-4D97-AF65-F5344CB8AC3E}">
        <p14:creationId xmlns:p14="http://schemas.microsoft.com/office/powerpoint/2010/main" val="10452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797" y="2220142"/>
            <a:ext cx="7329029" cy="2821592"/>
          </a:xfrm>
          <a:prstGeom prst="rect">
            <a:avLst/>
          </a:prstGeom>
        </p:spPr>
      </p:pic>
      <p:sp>
        <p:nvSpPr>
          <p:cNvPr id="5" name="Title 1"/>
          <p:cNvSpPr>
            <a:spLocks noGrp="1"/>
          </p:cNvSpPr>
          <p:nvPr>
            <p:ph type="title"/>
          </p:nvPr>
        </p:nvSpPr>
        <p:spPr>
          <a:xfrm>
            <a:off x="457200" y="846138"/>
            <a:ext cx="8229600" cy="1143000"/>
          </a:xfrm>
        </p:spPr>
        <p:txBody>
          <a:bodyPr>
            <a:normAutofit/>
          </a:bodyPr>
          <a:lstStyle/>
          <a:p>
            <a:r>
              <a:rPr lang="en-US" sz="3200" dirty="0" smtClean="0"/>
              <a:t>List indexing</a:t>
            </a:r>
            <a:endParaRPr lang="en-US" sz="3200" dirty="0"/>
          </a:p>
        </p:txBody>
      </p:sp>
    </p:spTree>
    <p:extLst>
      <p:ext uri="{BB962C8B-B14F-4D97-AF65-F5344CB8AC3E}">
        <p14:creationId xmlns:p14="http://schemas.microsoft.com/office/powerpoint/2010/main" val="1004340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566" y="711200"/>
            <a:ext cx="8634212" cy="5117814"/>
          </a:xfrm>
          <a:prstGeom prst="rect">
            <a:avLst/>
          </a:prstGeom>
        </p:spPr>
      </p:pic>
    </p:spTree>
    <p:extLst>
      <p:ext uri="{BB962C8B-B14F-4D97-AF65-F5344CB8AC3E}">
        <p14:creationId xmlns:p14="http://schemas.microsoft.com/office/powerpoint/2010/main" val="873939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7721" y="1114946"/>
            <a:ext cx="8378764" cy="4490580"/>
          </a:xfrm>
          <a:prstGeom prst="rect">
            <a:avLst/>
          </a:prstGeom>
        </p:spPr>
      </p:pic>
    </p:spTree>
    <p:extLst>
      <p:ext uri="{BB962C8B-B14F-4D97-AF65-F5344CB8AC3E}">
        <p14:creationId xmlns:p14="http://schemas.microsoft.com/office/powerpoint/2010/main" val="338471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3406" y="1217646"/>
            <a:ext cx="8168610" cy="3998545"/>
          </a:xfrm>
          <a:prstGeom prst="rect">
            <a:avLst/>
          </a:prstGeom>
        </p:spPr>
      </p:pic>
    </p:spTree>
    <p:extLst>
      <p:ext uri="{BB962C8B-B14F-4D97-AF65-F5344CB8AC3E}">
        <p14:creationId xmlns:p14="http://schemas.microsoft.com/office/powerpoint/2010/main" val="4077068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544" y="1281600"/>
            <a:ext cx="8287392" cy="4056689"/>
          </a:xfrm>
          <a:prstGeom prst="rect">
            <a:avLst/>
          </a:prstGeom>
        </p:spPr>
      </p:pic>
    </p:spTree>
    <p:extLst>
      <p:ext uri="{BB962C8B-B14F-4D97-AF65-F5344CB8AC3E}">
        <p14:creationId xmlns:p14="http://schemas.microsoft.com/office/powerpoint/2010/main" val="55425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a:bodyPr>
          <a:lstStyle/>
          <a:p>
            <a:r>
              <a:rPr lang="en-US" sz="2000" dirty="0" smtClean="0"/>
              <a:t>Anaconda installation and configurations (15 mins)</a:t>
            </a:r>
          </a:p>
          <a:p>
            <a:r>
              <a:rPr lang="en-US" sz="2000" dirty="0" smtClean="0"/>
              <a:t>VS Code and extensions installation (10 mins)</a:t>
            </a:r>
          </a:p>
          <a:p>
            <a:r>
              <a:rPr lang="en-US" sz="2000" dirty="0" smtClean="0"/>
              <a:t>Download Github repository: </a:t>
            </a:r>
            <a:r>
              <a:rPr lang="en-US" sz="2000" u="sng" dirty="0" smtClean="0">
                <a:hlinkClick r:id="rId2"/>
              </a:rPr>
              <a:t>http://github.com</a:t>
            </a:r>
            <a:r>
              <a:rPr lang="en-US" sz="2000" u="sng" dirty="0">
                <a:hlinkClick r:id="rId2"/>
              </a:rPr>
              <a:t>/sgpy/foconnect/tree/HongKong</a:t>
            </a:r>
            <a:endParaRPr lang="en-US" sz="2000" dirty="0" smtClean="0"/>
          </a:p>
          <a:p>
            <a:r>
              <a:rPr lang="en-US" sz="2000" dirty="0" smtClean="0"/>
              <a:t>First “Hello World!”</a:t>
            </a:r>
          </a:p>
          <a:p>
            <a:r>
              <a:rPr lang="en-US" sz="2000" dirty="0" smtClean="0"/>
              <a:t>Python basics:</a:t>
            </a:r>
          </a:p>
          <a:p>
            <a:pPr marL="914400" lvl="1" indent="-457200">
              <a:buFont typeface="+mj-lt"/>
              <a:buAutoNum type="alphaLcPeriod"/>
            </a:pPr>
            <a:r>
              <a:rPr lang="en-US" sz="2000" dirty="0" smtClean="0"/>
              <a:t>Variables</a:t>
            </a:r>
          </a:p>
          <a:p>
            <a:pPr marL="914400" lvl="1" indent="-457200">
              <a:buFont typeface="+mj-lt"/>
              <a:buAutoNum type="alphaLcPeriod"/>
            </a:pPr>
            <a:r>
              <a:rPr lang="en-US" sz="2000" dirty="0" smtClean="0"/>
              <a:t>List</a:t>
            </a:r>
          </a:p>
          <a:p>
            <a:pPr marL="914400" lvl="1" indent="-457200">
              <a:buFont typeface="+mj-lt"/>
              <a:buAutoNum type="alphaLcPeriod"/>
            </a:pPr>
            <a:r>
              <a:rPr lang="en-US" sz="2000" dirty="0" smtClean="0"/>
              <a:t>Dictionary</a:t>
            </a:r>
          </a:p>
          <a:p>
            <a:r>
              <a:rPr lang="en-US" sz="2000" dirty="0" smtClean="0"/>
              <a:t>Plot a chart</a:t>
            </a:r>
          </a:p>
          <a:p>
            <a:r>
              <a:rPr lang="en-US" sz="2000" dirty="0" smtClean="0"/>
              <a:t>Process data with Pandas</a:t>
            </a:r>
            <a:endParaRPr lang="en-US" sz="2000" dirty="0"/>
          </a:p>
        </p:txBody>
      </p:sp>
    </p:spTree>
    <p:extLst>
      <p:ext uri="{BB962C8B-B14F-4D97-AF65-F5344CB8AC3E}">
        <p14:creationId xmlns:p14="http://schemas.microsoft.com/office/powerpoint/2010/main" val="45889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8892" y="1830735"/>
            <a:ext cx="7803124" cy="1883154"/>
          </a:xfrm>
          <a:prstGeom prst="rect">
            <a:avLst/>
          </a:prstGeom>
        </p:spPr>
      </p:pic>
    </p:spTree>
    <p:extLst>
      <p:ext uri="{BB962C8B-B14F-4D97-AF65-F5344CB8AC3E}">
        <p14:creationId xmlns:p14="http://schemas.microsoft.com/office/powerpoint/2010/main" val="3754519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2E8FD90-C0DB-8C4B-99E6-8F87996450E2}" type="slidenum">
              <a:rPr lang="en-US"/>
              <a:pPr eaLnBrk="1" hangingPunct="1"/>
              <a:t>31</a:t>
            </a:fld>
            <a:endParaRPr lang="en-US"/>
          </a:p>
        </p:txBody>
      </p:sp>
      <p:sp>
        <p:nvSpPr>
          <p:cNvPr id="71683" name="Rectangle 2"/>
          <p:cNvSpPr>
            <a:spLocks noGrp="1" noChangeArrowheads="1"/>
          </p:cNvSpPr>
          <p:nvPr>
            <p:ph type="title"/>
          </p:nvPr>
        </p:nvSpPr>
        <p:spPr/>
        <p:txBody>
          <a:bodyPr>
            <a:normAutofit/>
          </a:bodyPr>
          <a:lstStyle/>
          <a:p>
            <a:pPr eaLnBrk="1" hangingPunct="1"/>
            <a:r>
              <a:rPr lang="en-US" sz="3200" dirty="0" smtClean="0">
                <a:latin typeface="Arial" charset="0"/>
              </a:rPr>
              <a:t>What is a Dictionary</a:t>
            </a:r>
            <a:endParaRPr lang="en-US" sz="3200" dirty="0">
              <a:latin typeface="Arial" charset="0"/>
            </a:endParaRPr>
          </a:p>
        </p:txBody>
      </p:sp>
      <p:sp>
        <p:nvSpPr>
          <p:cNvPr id="71684" name="Rectangle 3"/>
          <p:cNvSpPr>
            <a:spLocks noGrp="1" noChangeArrowheads="1"/>
          </p:cNvSpPr>
          <p:nvPr>
            <p:ph type="body" idx="1"/>
          </p:nvPr>
        </p:nvSpPr>
        <p:spPr/>
        <p:txBody>
          <a:bodyPr>
            <a:normAutofit/>
          </a:bodyPr>
          <a:lstStyle/>
          <a:p>
            <a:pPr eaLnBrk="1" hangingPunct="1"/>
            <a:r>
              <a:rPr lang="en-US" sz="2400" dirty="0" smtClean="0">
                <a:latin typeface="Arial" charset="0"/>
              </a:rPr>
              <a:t>Similar to look up tables</a:t>
            </a:r>
          </a:p>
          <a:p>
            <a:pPr eaLnBrk="1" hangingPunct="1"/>
            <a:endParaRPr lang="en-US" sz="2400" dirty="0">
              <a:latin typeface="Arial" charset="0"/>
            </a:endParaRPr>
          </a:p>
          <a:p>
            <a:pPr eaLnBrk="1" hangingPunct="1"/>
            <a:r>
              <a:rPr lang="en-US" sz="2400" dirty="0">
                <a:latin typeface="Arial" charset="0"/>
              </a:rPr>
              <a:t>Some languages call them associative arrays or </a:t>
            </a:r>
            <a:r>
              <a:rPr lang="en-US" sz="2400" dirty="0" smtClean="0">
                <a:latin typeface="Arial" charset="0"/>
              </a:rPr>
              <a:t>hash tables.</a:t>
            </a:r>
          </a:p>
          <a:p>
            <a:pPr eaLnBrk="1" hangingPunct="1"/>
            <a:endParaRPr lang="en-US" sz="2400" dirty="0">
              <a:latin typeface="Arial" charset="0"/>
            </a:endParaRPr>
          </a:p>
          <a:p>
            <a:pPr eaLnBrk="1" hangingPunct="1"/>
            <a:r>
              <a:rPr lang="en-US" sz="2400" dirty="0">
                <a:latin typeface="Arial" charset="0"/>
              </a:rPr>
              <a:t>Unlike sequences (lists, strings, tuples) which are indexed by an ordered range of values, dictionaries are indexed by </a:t>
            </a:r>
            <a:r>
              <a:rPr lang="en-US" sz="2400" i="1" dirty="0" smtClean="0">
                <a:solidFill>
                  <a:srgbClr val="FF0000"/>
                </a:solidFill>
                <a:latin typeface="Arial" charset="0"/>
              </a:rPr>
              <a:t>keys</a:t>
            </a:r>
          </a:p>
          <a:p>
            <a:pPr eaLnBrk="1" hangingPunct="1"/>
            <a:endParaRPr lang="en-US" sz="2400" i="1" dirty="0">
              <a:latin typeface="Arial" charset="0"/>
            </a:endParaRPr>
          </a:p>
          <a:p>
            <a:pPr eaLnBrk="1" hangingPunct="1"/>
            <a:r>
              <a:rPr lang="en-US" sz="2400" dirty="0">
                <a:latin typeface="Arial" charset="0"/>
              </a:rPr>
              <a:t>Items are retrieved according to their </a:t>
            </a:r>
            <a:r>
              <a:rPr lang="en-US" sz="2400" i="1" dirty="0">
                <a:solidFill>
                  <a:srgbClr val="FF0000"/>
                </a:solidFill>
                <a:latin typeface="Arial" charset="0"/>
              </a:rPr>
              <a:t>keys</a:t>
            </a:r>
            <a:r>
              <a:rPr lang="en-US" sz="2400" dirty="0" smtClean="0">
                <a:latin typeface="Arial" charset="0"/>
              </a:rPr>
              <a:t>.</a:t>
            </a:r>
            <a:endParaRPr lang="en-US" sz="2400" dirty="0">
              <a:latin typeface="Arial" charset="0"/>
            </a:endParaRPr>
          </a:p>
        </p:txBody>
      </p:sp>
    </p:spTree>
    <p:extLst>
      <p:ext uri="{BB962C8B-B14F-4D97-AF65-F5344CB8AC3E}">
        <p14:creationId xmlns:p14="http://schemas.microsoft.com/office/powerpoint/2010/main" val="3740426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406" y="892374"/>
            <a:ext cx="7985867" cy="4793628"/>
          </a:xfrm>
          <a:prstGeom prst="rect">
            <a:avLst/>
          </a:prstGeom>
        </p:spPr>
      </p:pic>
    </p:spTree>
    <p:extLst>
      <p:ext uri="{BB962C8B-B14F-4D97-AF65-F5344CB8AC3E}">
        <p14:creationId xmlns:p14="http://schemas.microsoft.com/office/powerpoint/2010/main" val="71092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1835" y="1053719"/>
            <a:ext cx="7402750" cy="4574295"/>
          </a:xfrm>
          <a:prstGeom prst="rect">
            <a:avLst/>
          </a:prstGeom>
        </p:spPr>
      </p:pic>
    </p:spTree>
    <p:extLst>
      <p:ext uri="{BB962C8B-B14F-4D97-AF65-F5344CB8AC3E}">
        <p14:creationId xmlns:p14="http://schemas.microsoft.com/office/powerpoint/2010/main" val="19749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0464" y="889266"/>
            <a:ext cx="7821398" cy="4832985"/>
          </a:xfrm>
          <a:prstGeom prst="rect">
            <a:avLst/>
          </a:prstGeom>
        </p:spPr>
      </p:pic>
    </p:spTree>
    <p:extLst>
      <p:ext uri="{BB962C8B-B14F-4D97-AF65-F5344CB8AC3E}">
        <p14:creationId xmlns:p14="http://schemas.microsoft.com/office/powerpoint/2010/main" val="232792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423" y="1540983"/>
            <a:ext cx="7856671" cy="3840349"/>
          </a:xfrm>
          <a:prstGeom prst="rect">
            <a:avLst/>
          </a:prstGeom>
        </p:spPr>
      </p:pic>
    </p:spTree>
    <p:extLst>
      <p:ext uri="{BB962C8B-B14F-4D97-AF65-F5344CB8AC3E}">
        <p14:creationId xmlns:p14="http://schemas.microsoft.com/office/powerpoint/2010/main" val="2360381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26" y="1138791"/>
            <a:ext cx="7903632" cy="4243974"/>
          </a:xfrm>
          <a:prstGeom prst="rect">
            <a:avLst/>
          </a:prstGeom>
        </p:spPr>
      </p:pic>
    </p:spTree>
    <p:extLst>
      <p:ext uri="{BB962C8B-B14F-4D97-AF65-F5344CB8AC3E}">
        <p14:creationId xmlns:p14="http://schemas.microsoft.com/office/powerpoint/2010/main" val="85557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36103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9755" y="1496855"/>
            <a:ext cx="7483324" cy="3575701"/>
          </a:xfrm>
          <a:prstGeom prst="rect">
            <a:avLst/>
          </a:prstGeom>
        </p:spPr>
      </p:pic>
    </p:spTree>
    <p:extLst>
      <p:ext uri="{BB962C8B-B14F-4D97-AF65-F5344CB8AC3E}">
        <p14:creationId xmlns:p14="http://schemas.microsoft.com/office/powerpoint/2010/main" val="2685342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9092" y="1036738"/>
            <a:ext cx="8022415" cy="4380145"/>
          </a:xfrm>
          <a:prstGeom prst="rect">
            <a:avLst/>
          </a:prstGeom>
        </p:spPr>
      </p:pic>
    </p:spTree>
    <p:extLst>
      <p:ext uri="{BB962C8B-B14F-4D97-AF65-F5344CB8AC3E}">
        <p14:creationId xmlns:p14="http://schemas.microsoft.com/office/powerpoint/2010/main" val="382731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951" y="2274838"/>
            <a:ext cx="6409137" cy="2585323"/>
          </a:xfrm>
          <a:prstGeom prst="rect">
            <a:avLst/>
          </a:prstGeom>
        </p:spPr>
        <p:txBody>
          <a:bodyPr wrap="square">
            <a:spAutoFit/>
          </a:bodyPr>
          <a:lstStyle/>
          <a:p>
            <a:r>
              <a:rPr lang="en-US" dirty="0" smtClean="0"/>
              <a:t>Anaconda helps in:</a:t>
            </a:r>
          </a:p>
          <a:p>
            <a:endParaRPr lang="en-US" dirty="0"/>
          </a:p>
          <a:p>
            <a:pPr marL="342900" indent="-342900">
              <a:buFont typeface="+mj-lt"/>
              <a:buAutoNum type="arabicPeriod"/>
            </a:pPr>
            <a:r>
              <a:rPr lang="en-US" dirty="0" smtClean="0"/>
              <a:t>Simplified package management. With the availability of more than 300 libraries for data science, it becomes fairly optimal for any programmer to work on Anaconda for data science.</a:t>
            </a:r>
          </a:p>
          <a:p>
            <a:pPr marL="342900" indent="-342900">
              <a:buFont typeface="+mj-lt"/>
              <a:buAutoNum type="arabicPeriod"/>
            </a:pPr>
            <a:endParaRPr lang="en-US" dirty="0" smtClean="0"/>
          </a:p>
          <a:p>
            <a:pPr marL="342900" indent="-342900">
              <a:buFont typeface="+mj-lt"/>
              <a:buAutoNum type="arabicPeriod"/>
            </a:pPr>
            <a:r>
              <a:rPr lang="en-US" dirty="0" smtClean="0"/>
              <a:t>Deployment. It helps in getting an easily manageable environment setup which can deploy any project with the click of a single button.</a:t>
            </a:r>
            <a:endParaRPr lang="en-US" dirty="0"/>
          </a:p>
        </p:txBody>
      </p:sp>
      <p:pic>
        <p:nvPicPr>
          <p:cNvPr id="5" name="Picture 4"/>
          <p:cNvPicPr>
            <a:picLocks noChangeAspect="1"/>
          </p:cNvPicPr>
          <p:nvPr/>
        </p:nvPicPr>
        <p:blipFill>
          <a:blip r:embed="rId2"/>
          <a:stretch>
            <a:fillRect/>
          </a:stretch>
        </p:blipFill>
        <p:spPr>
          <a:xfrm>
            <a:off x="3159946" y="522238"/>
            <a:ext cx="2249246" cy="1070331"/>
          </a:xfrm>
          <a:prstGeom prst="rect">
            <a:avLst/>
          </a:prstGeom>
        </p:spPr>
      </p:pic>
    </p:spTree>
    <p:extLst>
      <p:ext uri="{BB962C8B-B14F-4D97-AF65-F5344CB8AC3E}">
        <p14:creationId xmlns:p14="http://schemas.microsoft.com/office/powerpoint/2010/main" val="4711777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406" y="972334"/>
            <a:ext cx="8186884" cy="4354555"/>
          </a:xfrm>
          <a:prstGeom prst="rect">
            <a:avLst/>
          </a:prstGeom>
        </p:spPr>
      </p:pic>
    </p:spTree>
    <p:extLst>
      <p:ext uri="{BB962C8B-B14F-4D97-AF65-F5344CB8AC3E}">
        <p14:creationId xmlns:p14="http://schemas.microsoft.com/office/powerpoint/2010/main" val="2051404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955" y="1087728"/>
            <a:ext cx="7898446" cy="3827648"/>
          </a:xfrm>
          <a:prstGeom prst="rect">
            <a:avLst/>
          </a:prstGeom>
        </p:spPr>
      </p:pic>
    </p:spTree>
    <p:extLst>
      <p:ext uri="{BB962C8B-B14F-4D97-AF65-F5344CB8AC3E}">
        <p14:creationId xmlns:p14="http://schemas.microsoft.com/office/powerpoint/2010/main" val="3825154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385" y="1105503"/>
            <a:ext cx="8035179" cy="4170564"/>
          </a:xfrm>
          <a:prstGeom prst="rect">
            <a:avLst/>
          </a:prstGeom>
        </p:spPr>
      </p:pic>
    </p:spTree>
    <p:extLst>
      <p:ext uri="{BB962C8B-B14F-4D97-AF65-F5344CB8AC3E}">
        <p14:creationId xmlns:p14="http://schemas.microsoft.com/office/powerpoint/2010/main" val="3340363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5880" y="1114639"/>
            <a:ext cx="7762720" cy="4029147"/>
          </a:xfrm>
          <a:prstGeom prst="rect">
            <a:avLst/>
          </a:prstGeom>
        </p:spPr>
      </p:pic>
    </p:spTree>
    <p:extLst>
      <p:ext uri="{BB962C8B-B14F-4D97-AF65-F5344CB8AC3E}">
        <p14:creationId xmlns:p14="http://schemas.microsoft.com/office/powerpoint/2010/main" val="88276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2190" y="823755"/>
            <a:ext cx="7867084" cy="4924794"/>
          </a:xfrm>
          <a:prstGeom prst="rect">
            <a:avLst/>
          </a:prstGeom>
        </p:spPr>
      </p:pic>
    </p:spTree>
    <p:extLst>
      <p:ext uri="{BB962C8B-B14F-4D97-AF65-F5344CB8AC3E}">
        <p14:creationId xmlns:p14="http://schemas.microsoft.com/office/powerpoint/2010/main" val="472960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6149" y="895746"/>
            <a:ext cx="7702615" cy="5004393"/>
          </a:xfrm>
          <a:prstGeom prst="rect">
            <a:avLst/>
          </a:prstGeom>
        </p:spPr>
      </p:pic>
    </p:spTree>
    <p:extLst>
      <p:ext uri="{BB962C8B-B14F-4D97-AF65-F5344CB8AC3E}">
        <p14:creationId xmlns:p14="http://schemas.microsoft.com/office/powerpoint/2010/main" val="2261181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Plot a chart</a:t>
            </a:r>
            <a:endParaRPr lang="en-US" sz="3200" dirty="0"/>
          </a:p>
        </p:txBody>
      </p:sp>
      <p:sp>
        <p:nvSpPr>
          <p:cNvPr id="3" name="Content Placeholder 2"/>
          <p:cNvSpPr>
            <a:spLocks noGrp="1"/>
          </p:cNvSpPr>
          <p:nvPr>
            <p:ph idx="1"/>
          </p:nvPr>
        </p:nvSpPr>
        <p:spPr>
          <a:xfrm>
            <a:off x="457200" y="1600201"/>
            <a:ext cx="8229600" cy="1615808"/>
          </a:xfrm>
        </p:spPr>
        <p:txBody>
          <a:bodyPr/>
          <a:lstStyle/>
          <a:p>
            <a:r>
              <a:rPr lang="cs-CZ" sz="2400" dirty="0" smtClean="0"/>
              <a:t>Chart </a:t>
            </a:r>
            <a:r>
              <a:rPr lang="en-US" sz="2400" dirty="0" smtClean="0"/>
              <a:t>plotting with matplotlib. </a:t>
            </a:r>
            <a:r>
              <a:rPr lang="en-US" sz="2400" dirty="0"/>
              <a:t>It’s a popular data visualization library for Python, the reason why we choose it because it’s fairly easy to use and out of many Python data visualization libraries it’s the most commonly used one. </a:t>
            </a:r>
            <a:endParaRPr lang="en-US" sz="2400"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630463" y="3465884"/>
            <a:ext cx="7940181" cy="1394475"/>
          </a:xfrm>
          <a:prstGeom prst="rect">
            <a:avLst/>
          </a:prstGeom>
        </p:spPr>
      </p:pic>
    </p:spTree>
    <p:extLst>
      <p:ext uri="{BB962C8B-B14F-4D97-AF65-F5344CB8AC3E}">
        <p14:creationId xmlns:p14="http://schemas.microsoft.com/office/powerpoint/2010/main" val="2698033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Processing data with Pandas</a:t>
            </a:r>
            <a:endParaRPr lang="en-US" sz="3200" dirty="0"/>
          </a:p>
        </p:txBody>
      </p:sp>
      <p:sp>
        <p:nvSpPr>
          <p:cNvPr id="3" name="Content Placeholder 2"/>
          <p:cNvSpPr>
            <a:spLocks noGrp="1"/>
          </p:cNvSpPr>
          <p:nvPr>
            <p:ph idx="1"/>
          </p:nvPr>
        </p:nvSpPr>
        <p:spPr>
          <a:xfrm>
            <a:off x="457200" y="1600201"/>
            <a:ext cx="8229600" cy="1277761"/>
          </a:xfrm>
        </p:spPr>
        <p:txBody>
          <a:bodyPr/>
          <a:lstStyle/>
          <a:p>
            <a:r>
              <a:rPr lang="en-US" sz="2400" dirty="0" smtClean="0"/>
              <a:t>Python library that helps you import, organize and process data. We will cover more details for data processing in the next session.</a:t>
            </a:r>
            <a:endParaRPr lang="en-US" dirty="0"/>
          </a:p>
        </p:txBody>
      </p:sp>
    </p:spTree>
    <p:extLst>
      <p:ext uri="{BB962C8B-B14F-4D97-AF65-F5344CB8AC3E}">
        <p14:creationId xmlns:p14="http://schemas.microsoft.com/office/powerpoint/2010/main" val="373260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832" y="776753"/>
            <a:ext cx="6861793" cy="1680842"/>
          </a:xfrm>
          <a:prstGeom prst="rect">
            <a:avLst/>
          </a:prstGeom>
        </p:spPr>
      </p:pic>
      <p:pic>
        <p:nvPicPr>
          <p:cNvPr id="5" name="Picture 4"/>
          <p:cNvPicPr>
            <a:picLocks noChangeAspect="1"/>
          </p:cNvPicPr>
          <p:nvPr/>
        </p:nvPicPr>
        <p:blipFill>
          <a:blip r:embed="rId3"/>
          <a:stretch>
            <a:fillRect/>
          </a:stretch>
        </p:blipFill>
        <p:spPr>
          <a:xfrm>
            <a:off x="1073590" y="2871404"/>
            <a:ext cx="5940957" cy="2285618"/>
          </a:xfrm>
          <a:prstGeom prst="rect">
            <a:avLst/>
          </a:prstGeom>
        </p:spPr>
      </p:pic>
    </p:spTree>
    <p:extLst>
      <p:ext uri="{BB962C8B-B14F-4D97-AF65-F5344CB8AC3E}">
        <p14:creationId xmlns:p14="http://schemas.microsoft.com/office/powerpoint/2010/main" val="2672434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909" y="1159603"/>
            <a:ext cx="6898546" cy="4627074"/>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200" dirty="0" smtClean="0"/>
              <a:t>Share </a:t>
            </a:r>
            <a:r>
              <a:rPr lang="en-US" sz="3200" dirty="0"/>
              <a:t>P</a:t>
            </a:r>
            <a:r>
              <a:rPr lang="en-US" sz="3200" dirty="0" smtClean="0"/>
              <a:t>rice example</a:t>
            </a:r>
            <a:endParaRPr lang="en-US" sz="3200" dirty="0"/>
          </a:p>
        </p:txBody>
      </p:sp>
    </p:spTree>
    <p:extLst>
      <p:ext uri="{BB962C8B-B14F-4D97-AF65-F5344CB8AC3E}">
        <p14:creationId xmlns:p14="http://schemas.microsoft.com/office/powerpoint/2010/main" val="33657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0309" y="2111574"/>
            <a:ext cx="8314804" cy="2791873"/>
          </a:xfrm>
          <a:prstGeom prst="rect">
            <a:avLst/>
          </a:prstGeom>
        </p:spPr>
      </p:pic>
      <p:pic>
        <p:nvPicPr>
          <p:cNvPr id="8" name="Picture 7"/>
          <p:cNvPicPr>
            <a:picLocks noChangeAspect="1"/>
          </p:cNvPicPr>
          <p:nvPr/>
        </p:nvPicPr>
        <p:blipFill>
          <a:blip r:embed="rId3"/>
          <a:stretch>
            <a:fillRect/>
          </a:stretch>
        </p:blipFill>
        <p:spPr>
          <a:xfrm>
            <a:off x="3159946" y="522238"/>
            <a:ext cx="2249246" cy="1070331"/>
          </a:xfrm>
          <a:prstGeom prst="rect">
            <a:avLst/>
          </a:prstGeom>
        </p:spPr>
      </p:pic>
    </p:spTree>
    <p:extLst>
      <p:ext uri="{BB962C8B-B14F-4D97-AF65-F5344CB8AC3E}">
        <p14:creationId xmlns:p14="http://schemas.microsoft.com/office/powerpoint/2010/main" val="2237783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Final Projects Suggestions</a:t>
            </a:r>
            <a:endParaRPr lang="en-US" sz="3200" dirty="0"/>
          </a:p>
        </p:txBody>
      </p:sp>
      <p:sp>
        <p:nvSpPr>
          <p:cNvPr id="3" name="Content Placeholder 2"/>
          <p:cNvSpPr>
            <a:spLocks noGrp="1"/>
          </p:cNvSpPr>
          <p:nvPr>
            <p:ph idx="1"/>
          </p:nvPr>
        </p:nvSpPr>
        <p:spPr>
          <a:xfrm>
            <a:off x="457200" y="1325710"/>
            <a:ext cx="8229600" cy="4234940"/>
          </a:xfrm>
        </p:spPr>
        <p:txBody>
          <a:bodyPr>
            <a:normAutofit lnSpcReduction="10000"/>
          </a:bodyPr>
          <a:lstStyle/>
          <a:p>
            <a:pPr marL="0" indent="0">
              <a:buNone/>
            </a:pPr>
            <a:endParaRPr lang="en-US" sz="2400" dirty="0" smtClean="0"/>
          </a:p>
          <a:p>
            <a:r>
              <a:rPr lang="en-US" sz="2400" dirty="0" smtClean="0"/>
              <a:t>A simple trading strategy which listens to live market data, produce signals and place dummy orders with back testing result.</a:t>
            </a:r>
          </a:p>
          <a:p>
            <a:r>
              <a:rPr lang="en-US" sz="2400" dirty="0" smtClean="0"/>
              <a:t>Face recognition app which helps to organize photo albums.</a:t>
            </a:r>
          </a:p>
          <a:p>
            <a:r>
              <a:rPr lang="en-US" sz="2400" dirty="0" smtClean="0"/>
              <a:t>A Flask web application for managing investment portfolios</a:t>
            </a:r>
          </a:p>
          <a:p>
            <a:r>
              <a:rPr lang="en-US" sz="2400" dirty="0" smtClean="0"/>
              <a:t>Yield curve generation/curve analytics</a:t>
            </a:r>
          </a:p>
          <a:p>
            <a:r>
              <a:rPr lang="en-US" sz="2400" dirty="0" smtClean="0"/>
              <a:t>NLP, a simple chat bot which understands simple English</a:t>
            </a:r>
          </a:p>
          <a:p>
            <a:r>
              <a:rPr lang="en-US" sz="2400" dirty="0" smtClean="0"/>
              <a:t>A Poker </a:t>
            </a:r>
            <a:r>
              <a:rPr lang="en-US" sz="2400" dirty="0" smtClean="0"/>
              <a:t>game</a:t>
            </a:r>
          </a:p>
          <a:p>
            <a:r>
              <a:rPr lang="mr-IN" sz="2400" dirty="0" smtClean="0"/>
              <a:t>…...</a:t>
            </a:r>
            <a:endParaRPr lang="en-US" sz="2400" dirty="0" smtClean="0"/>
          </a:p>
          <a:p>
            <a:endParaRPr lang="en-US" dirty="0"/>
          </a:p>
        </p:txBody>
      </p:sp>
    </p:spTree>
    <p:extLst>
      <p:ext uri="{BB962C8B-B14F-4D97-AF65-F5344CB8AC3E}">
        <p14:creationId xmlns:p14="http://schemas.microsoft.com/office/powerpoint/2010/main" val="314970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288338" y="1421865"/>
            <a:ext cx="6240671" cy="4341655"/>
            <a:chOff x="1288338" y="1293961"/>
            <a:chExt cx="6240671" cy="4341655"/>
          </a:xfrm>
        </p:grpSpPr>
        <p:pic>
          <p:nvPicPr>
            <p:cNvPr id="2" name="Picture 1"/>
            <p:cNvPicPr>
              <a:picLocks noChangeAspect="1"/>
            </p:cNvPicPr>
            <p:nvPr/>
          </p:nvPicPr>
          <p:blipFill>
            <a:blip r:embed="rId2"/>
            <a:stretch>
              <a:fillRect/>
            </a:stretch>
          </p:blipFill>
          <p:spPr>
            <a:xfrm>
              <a:off x="1288338" y="1293961"/>
              <a:ext cx="6240671" cy="1931735"/>
            </a:xfrm>
            <a:prstGeom prst="rect">
              <a:avLst/>
            </a:prstGeom>
          </p:spPr>
        </p:pic>
        <p:pic>
          <p:nvPicPr>
            <p:cNvPr id="3" name="Picture 2"/>
            <p:cNvPicPr>
              <a:picLocks noChangeAspect="1"/>
            </p:cNvPicPr>
            <p:nvPr/>
          </p:nvPicPr>
          <p:blipFill>
            <a:blip r:embed="rId3"/>
            <a:stretch>
              <a:fillRect/>
            </a:stretch>
          </p:blipFill>
          <p:spPr>
            <a:xfrm>
              <a:off x="3654861" y="3684624"/>
              <a:ext cx="1554259" cy="1950992"/>
            </a:xfrm>
            <a:prstGeom prst="rect">
              <a:avLst/>
            </a:prstGeom>
          </p:spPr>
        </p:pic>
        <p:cxnSp>
          <p:nvCxnSpPr>
            <p:cNvPr id="7" name="Elbow Connector 6"/>
            <p:cNvCxnSpPr>
              <a:endCxn id="3" idx="1"/>
            </p:cNvCxnSpPr>
            <p:nvPr/>
          </p:nvCxnSpPr>
          <p:spPr>
            <a:xfrm>
              <a:off x="2010173" y="3307372"/>
              <a:ext cx="1644688" cy="1352748"/>
            </a:xfrm>
            <a:prstGeom prst="bentConnector3">
              <a:avLst>
                <a:gd name="adj1" fmla="val 55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Elbow Connector 8"/>
            <p:cNvCxnSpPr>
              <a:endCxn id="3" idx="3"/>
            </p:cNvCxnSpPr>
            <p:nvPr/>
          </p:nvCxnSpPr>
          <p:spPr>
            <a:xfrm rot="5400000">
              <a:off x="5204132" y="3230684"/>
              <a:ext cx="1434424" cy="142444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Down Arrow 13"/>
            <p:cNvSpPr/>
            <p:nvPr/>
          </p:nvSpPr>
          <p:spPr>
            <a:xfrm>
              <a:off x="4267049" y="3262240"/>
              <a:ext cx="256202" cy="4641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itle 1"/>
          <p:cNvSpPr>
            <a:spLocks noGrp="1"/>
          </p:cNvSpPr>
          <p:nvPr>
            <p:ph type="title"/>
          </p:nvPr>
        </p:nvSpPr>
        <p:spPr>
          <a:xfrm>
            <a:off x="457200" y="274638"/>
            <a:ext cx="8229600" cy="1143000"/>
          </a:xfrm>
        </p:spPr>
        <p:txBody>
          <a:bodyPr>
            <a:normAutofit/>
          </a:bodyPr>
          <a:lstStyle/>
          <a:p>
            <a:r>
              <a:rPr lang="en-US" sz="3200" dirty="0" smtClean="0"/>
              <a:t>Packages and Virtual Environments</a:t>
            </a:r>
            <a:endParaRPr lang="en-US" sz="3200" dirty="0"/>
          </a:p>
        </p:txBody>
      </p:sp>
    </p:spTree>
    <p:extLst>
      <p:ext uri="{BB962C8B-B14F-4D97-AF65-F5344CB8AC3E}">
        <p14:creationId xmlns:p14="http://schemas.microsoft.com/office/powerpoint/2010/main" val="131578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sp>
        <p:nvSpPr>
          <p:cNvPr id="7" name="TextBox 6"/>
          <p:cNvSpPr txBox="1"/>
          <p:nvPr/>
        </p:nvSpPr>
        <p:spPr>
          <a:xfrm>
            <a:off x="603050" y="2205746"/>
            <a:ext cx="6377730" cy="369332"/>
          </a:xfrm>
          <a:prstGeom prst="rect">
            <a:avLst/>
          </a:prstGeom>
          <a:noFill/>
        </p:spPr>
        <p:txBody>
          <a:bodyPr wrap="square" rtlCol="0">
            <a:spAutoFit/>
          </a:bodyPr>
          <a:lstStyle/>
          <a:p>
            <a:r>
              <a:rPr lang="en-US" dirty="0" smtClean="0"/>
              <a:t>Print “Hello World” in Java vs. Python </a:t>
            </a:r>
            <a:endParaRPr lang="en-US" dirty="0"/>
          </a:p>
        </p:txBody>
      </p:sp>
      <p:pic>
        <p:nvPicPr>
          <p:cNvPr id="8" name="Picture 7"/>
          <p:cNvPicPr>
            <a:picLocks noChangeAspect="1"/>
          </p:cNvPicPr>
          <p:nvPr/>
        </p:nvPicPr>
        <p:blipFill>
          <a:blip r:embed="rId2"/>
          <a:stretch>
            <a:fillRect/>
          </a:stretch>
        </p:blipFill>
        <p:spPr>
          <a:xfrm>
            <a:off x="630463" y="1304315"/>
            <a:ext cx="5591934" cy="69131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36440876"/>
              </p:ext>
            </p:extLst>
          </p:nvPr>
        </p:nvGraphicFramePr>
        <p:xfrm>
          <a:off x="719931" y="2657305"/>
          <a:ext cx="7412130" cy="3140039"/>
        </p:xfrm>
        <a:graphic>
          <a:graphicData uri="http://schemas.openxmlformats.org/drawingml/2006/table">
            <a:tbl>
              <a:tblPr firstRow="1" bandRow="1">
                <a:tableStyleId>{8EC20E35-A176-4012-BC5E-935CFFF8708E}</a:tableStyleId>
              </a:tblPr>
              <a:tblGrid>
                <a:gridCol w="4287226"/>
                <a:gridCol w="3124904"/>
              </a:tblGrid>
              <a:tr h="375462">
                <a:tc>
                  <a:txBody>
                    <a:bodyPr/>
                    <a:lstStyle/>
                    <a:p>
                      <a:r>
                        <a:rPr lang="en-US" dirty="0" smtClean="0"/>
                        <a:t>Java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C6D9F1"/>
                      </a:solidFill>
                      <a:prstDash val="solid"/>
                      <a:round/>
                      <a:headEnd type="none" w="med" len="med"/>
                      <a:tailEnd type="none" w="med" len="med"/>
                    </a:lnB>
                  </a:tcPr>
                </a:tc>
                <a:tc>
                  <a:txBody>
                    <a:bodyPr/>
                    <a:lstStyle/>
                    <a:p>
                      <a:r>
                        <a:rPr lang="en-US" dirty="0" smtClean="0"/>
                        <a:t>Python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tcPr>
                </a:tc>
              </a:tr>
              <a:tr h="2764577">
                <a:tc>
                  <a:txBody>
                    <a:bodyPr/>
                    <a:lstStyle/>
                    <a:p>
                      <a:endParaRPr lang="en-US" dirty="0"/>
                    </a:p>
                  </a:txBody>
                  <a:tcPr>
                    <a:lnL w="12700" cap="flat" cmpd="sng" algn="ctr">
                      <a:solidFill>
                        <a:srgbClr val="C6D9F1"/>
                      </a:solidFill>
                      <a:prstDash val="solid"/>
                      <a:round/>
                      <a:headEnd type="none" w="med" len="med"/>
                      <a:tailEnd type="none" w="med" len="med"/>
                    </a:lnL>
                    <a:lnR w="12700" cap="flat" cmpd="sng" algn="ctr">
                      <a:solidFill>
                        <a:srgbClr val="C6D9F1"/>
                      </a:solidFill>
                      <a:prstDash val="solid"/>
                      <a:round/>
                      <a:headEnd type="none" w="med" len="med"/>
                      <a:tailEnd type="none" w="med" len="med"/>
                    </a:lnR>
                    <a:lnT w="12700" cap="flat" cmpd="sng" algn="ctr">
                      <a:solidFill>
                        <a:srgbClr val="C6D9F1"/>
                      </a:solidFill>
                      <a:prstDash val="solid"/>
                      <a:round/>
                      <a:headEnd type="none" w="med" len="med"/>
                      <a:tailEnd type="none" w="med" len="med"/>
                    </a:lnT>
                    <a:lnB w="12700" cap="flat" cmpd="sng" algn="ctr">
                      <a:solidFill>
                        <a:srgbClr val="C6D9F1"/>
                      </a:solidFill>
                      <a:prstDash val="solid"/>
                      <a:round/>
                      <a:headEnd type="none" w="med" len="med"/>
                      <a:tailEnd type="none" w="med" len="med"/>
                    </a:lnB>
                  </a:tcPr>
                </a:tc>
                <a:tc>
                  <a:txBody>
                    <a:bodyPr/>
                    <a:lstStyle/>
                    <a:p>
                      <a:endParaRPr lang="en-US" dirty="0"/>
                    </a:p>
                  </a:txBody>
                  <a:tcPr>
                    <a:lnL w="12700" cap="flat" cmpd="sng" algn="ctr">
                      <a:solidFill>
                        <a:srgbClr val="C6D9F1"/>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tcPr>
                </a:tc>
              </a:tr>
            </a:tbl>
          </a:graphicData>
        </a:graphic>
      </p:graphicFrame>
      <p:pic>
        <p:nvPicPr>
          <p:cNvPr id="9" name="Picture 8"/>
          <p:cNvPicPr>
            <a:picLocks noChangeAspect="1"/>
          </p:cNvPicPr>
          <p:nvPr/>
        </p:nvPicPr>
        <p:blipFill>
          <a:blip r:embed="rId3"/>
          <a:stretch>
            <a:fillRect/>
          </a:stretch>
        </p:blipFill>
        <p:spPr>
          <a:xfrm>
            <a:off x="5203123" y="3188437"/>
            <a:ext cx="2641600" cy="292100"/>
          </a:xfrm>
          <a:prstGeom prst="rect">
            <a:avLst/>
          </a:prstGeom>
        </p:spPr>
      </p:pic>
      <p:pic>
        <p:nvPicPr>
          <p:cNvPr id="3" name="Picture 2"/>
          <p:cNvPicPr>
            <a:picLocks noChangeAspect="1"/>
          </p:cNvPicPr>
          <p:nvPr/>
        </p:nvPicPr>
        <p:blipFill>
          <a:blip r:embed="rId4"/>
          <a:stretch>
            <a:fillRect/>
          </a:stretch>
        </p:blipFill>
        <p:spPr>
          <a:xfrm>
            <a:off x="793600" y="3128273"/>
            <a:ext cx="4001638" cy="1762519"/>
          </a:xfrm>
          <a:prstGeom prst="rect">
            <a:avLst/>
          </a:prstGeom>
        </p:spPr>
      </p:pic>
    </p:spTree>
    <p:extLst>
      <p:ext uri="{BB962C8B-B14F-4D97-AF65-F5344CB8AC3E}">
        <p14:creationId xmlns:p14="http://schemas.microsoft.com/office/powerpoint/2010/main" val="19978606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4" name="Picture 3"/>
          <p:cNvPicPr>
            <a:picLocks noChangeAspect="1"/>
          </p:cNvPicPr>
          <p:nvPr/>
        </p:nvPicPr>
        <p:blipFill>
          <a:blip r:embed="rId2"/>
          <a:stretch>
            <a:fillRect/>
          </a:stretch>
        </p:blipFill>
        <p:spPr>
          <a:xfrm>
            <a:off x="457200" y="1417638"/>
            <a:ext cx="6807175" cy="841547"/>
          </a:xfrm>
          <a:prstGeom prst="rect">
            <a:avLst/>
          </a:prstGeom>
        </p:spPr>
      </p:pic>
      <p:sp>
        <p:nvSpPr>
          <p:cNvPr id="5" name="Rectangle 4"/>
          <p:cNvSpPr/>
          <p:nvPr/>
        </p:nvSpPr>
        <p:spPr>
          <a:xfrm>
            <a:off x="486325" y="2798520"/>
            <a:ext cx="5316106" cy="1477328"/>
          </a:xfrm>
          <a:prstGeom prst="rect">
            <a:avLst/>
          </a:prstGeom>
        </p:spPr>
        <p:txBody>
          <a:bodyPr wrap="square">
            <a:spAutoFit/>
          </a:bodyPr>
          <a:lstStyle/>
          <a:p>
            <a:r>
              <a:rPr lang="en-US" dirty="0" smtClean="0"/>
              <a:t>Once you learn it you can find opportunities in web development, data science, machine learning, AI, web scrapping, game development, scientific and numeric computing, the list goes on, making it the versatile language to learn. </a:t>
            </a:r>
            <a:endParaRPr lang="en-US" dirty="0"/>
          </a:p>
        </p:txBody>
      </p:sp>
      <p:pic>
        <p:nvPicPr>
          <p:cNvPr id="6" name="Picture 5"/>
          <p:cNvPicPr>
            <a:picLocks noChangeAspect="1"/>
          </p:cNvPicPr>
          <p:nvPr/>
        </p:nvPicPr>
        <p:blipFill>
          <a:blip r:embed="rId3"/>
          <a:stretch>
            <a:fillRect/>
          </a:stretch>
        </p:blipFill>
        <p:spPr>
          <a:xfrm>
            <a:off x="5957420" y="2876554"/>
            <a:ext cx="1490946" cy="1490946"/>
          </a:xfrm>
          <a:prstGeom prst="rect">
            <a:avLst/>
          </a:prstGeom>
        </p:spPr>
      </p:pic>
    </p:spTree>
    <p:extLst>
      <p:ext uri="{BB962C8B-B14F-4D97-AF65-F5344CB8AC3E}">
        <p14:creationId xmlns:p14="http://schemas.microsoft.com/office/powerpoint/2010/main" val="7639537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3" name="Picture 2"/>
          <p:cNvPicPr>
            <a:picLocks noChangeAspect="1"/>
          </p:cNvPicPr>
          <p:nvPr/>
        </p:nvPicPr>
        <p:blipFill>
          <a:blip r:embed="rId2"/>
          <a:stretch>
            <a:fillRect/>
          </a:stretch>
        </p:blipFill>
        <p:spPr>
          <a:xfrm>
            <a:off x="575641" y="1417638"/>
            <a:ext cx="6542197" cy="808788"/>
          </a:xfrm>
          <a:prstGeom prst="rect">
            <a:avLst/>
          </a:prstGeom>
        </p:spPr>
      </p:pic>
      <p:sp>
        <p:nvSpPr>
          <p:cNvPr id="7" name="Rectangle 6"/>
          <p:cNvSpPr/>
          <p:nvPr/>
        </p:nvSpPr>
        <p:spPr>
          <a:xfrm>
            <a:off x="575641" y="2784607"/>
            <a:ext cx="4979744" cy="1754327"/>
          </a:xfrm>
          <a:prstGeom prst="rect">
            <a:avLst/>
          </a:prstGeom>
        </p:spPr>
        <p:txBody>
          <a:bodyPr wrap="square">
            <a:spAutoFit/>
          </a:bodyPr>
          <a:lstStyle/>
          <a:p>
            <a:r>
              <a:rPr lang="en-US" dirty="0" smtClean="0"/>
              <a:t>Python is hugely popular and has a massive community of developers who can support you when you run into trouble.</a:t>
            </a:r>
          </a:p>
          <a:p>
            <a:endParaRPr lang="en-US" dirty="0"/>
          </a:p>
          <a:p>
            <a:r>
              <a:rPr lang="en-US" dirty="0"/>
              <a:t>You can find a curated list of awesome Python frameworks, libraries, software and resources </a:t>
            </a:r>
            <a:r>
              <a:rPr lang="en-US" dirty="0">
                <a:hlinkClick r:id="rId3"/>
              </a:rPr>
              <a:t>here.</a:t>
            </a:r>
            <a:endParaRPr lang="en-US" dirty="0"/>
          </a:p>
        </p:txBody>
      </p:sp>
      <p:pic>
        <p:nvPicPr>
          <p:cNvPr id="8" name="Picture 7"/>
          <p:cNvPicPr>
            <a:picLocks noChangeAspect="1"/>
          </p:cNvPicPr>
          <p:nvPr/>
        </p:nvPicPr>
        <p:blipFill>
          <a:blip r:embed="rId4"/>
          <a:stretch>
            <a:fillRect/>
          </a:stretch>
        </p:blipFill>
        <p:spPr>
          <a:xfrm>
            <a:off x="5349470" y="2488629"/>
            <a:ext cx="1878563" cy="1878563"/>
          </a:xfrm>
          <a:prstGeom prst="rect">
            <a:avLst/>
          </a:prstGeom>
        </p:spPr>
      </p:pic>
    </p:spTree>
    <p:extLst>
      <p:ext uri="{BB962C8B-B14F-4D97-AF65-F5344CB8AC3E}">
        <p14:creationId xmlns:p14="http://schemas.microsoft.com/office/powerpoint/2010/main" val="2124588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4503</TotalTime>
  <Words>508</Words>
  <Application>Microsoft Macintosh PowerPoint</Application>
  <PresentationFormat>On-screen Show (4:3)</PresentationFormat>
  <Paragraphs>74</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Introduction to Python</vt:lpstr>
      <vt:lpstr>About the team</vt:lpstr>
      <vt:lpstr>Agenda</vt:lpstr>
      <vt:lpstr>PowerPoint Presentation</vt:lpstr>
      <vt:lpstr>PowerPoint Presentation</vt:lpstr>
      <vt:lpstr>Packages and Virtual Environments</vt:lpstr>
      <vt:lpstr>Why Python</vt:lpstr>
      <vt:lpstr>Why Python</vt:lpstr>
      <vt:lpstr>Why Python</vt:lpstr>
      <vt:lpstr>VS Code - IDE</vt:lpstr>
      <vt:lpstr>First “Hello World!”</vt:lpstr>
      <vt:lpstr>First “Hello World!”</vt:lpstr>
      <vt:lpstr>First “Hello World!”</vt:lpstr>
      <vt:lpstr>PowerPoint Presentation</vt:lpstr>
      <vt:lpstr>PowerPoint Presentation</vt:lpstr>
      <vt:lpstr>PowerPoint Presentation</vt:lpstr>
      <vt:lpstr>PowerPoint Presentation</vt:lpstr>
      <vt:lpstr>PowerPoint Presentation</vt:lpstr>
      <vt:lpstr>PowerPoint Presentation</vt:lpstr>
      <vt:lpstr>Swap values of 2 variables?</vt:lpstr>
      <vt:lpstr>What is a List?</vt:lpstr>
      <vt:lpstr>PowerPoint Presentation</vt:lpstr>
      <vt:lpstr>PowerPoint Presentation</vt:lpstr>
      <vt:lpstr>PowerPoint Presentation</vt:lpstr>
      <vt:lpstr>List indexing</vt:lpstr>
      <vt:lpstr>PowerPoint Presentation</vt:lpstr>
      <vt:lpstr>PowerPoint Presentation</vt:lpstr>
      <vt:lpstr>PowerPoint Presentation</vt:lpstr>
      <vt:lpstr>PowerPoint Presentation</vt:lpstr>
      <vt:lpstr>PowerPoint Presentation</vt:lpstr>
      <vt:lpstr>What is 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 a chart</vt:lpstr>
      <vt:lpstr>Processing data with Pandas</vt:lpstr>
      <vt:lpstr>PowerPoint Presentation</vt:lpstr>
      <vt:lpstr>Share Price example</vt:lpstr>
      <vt:lpstr>Final Projects Suggestions</vt:lpstr>
    </vt:vector>
  </TitlesOfParts>
  <Company>Morgan Stanley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Can Lu</dc:creator>
  <cp:lastModifiedBy>Can Lu</cp:lastModifiedBy>
  <cp:revision>108</cp:revision>
  <dcterms:created xsi:type="dcterms:W3CDTF">2020-01-05T02:32:47Z</dcterms:created>
  <dcterms:modified xsi:type="dcterms:W3CDTF">2020-01-09T02:54:27Z</dcterms:modified>
</cp:coreProperties>
</file>